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3" r:id="rId4"/>
    <p:sldId id="262" r:id="rId5"/>
    <p:sldId id="264" r:id="rId6"/>
    <p:sldId id="265" r:id="rId7"/>
    <p:sldId id="266" r:id="rId8"/>
    <p:sldId id="260" r:id="rId9"/>
    <p:sldId id="261" r:id="rId1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8E4D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 snapToGrid="0">
      <p:cViewPr>
        <p:scale>
          <a:sx n="63" d="100"/>
          <a:sy n="63" d="100"/>
        </p:scale>
        <p:origin x="-2394" y="-1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34713-4427-4B7C-AD11-585CB8B88D54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E095D-B19C-4529-B69C-9ABDDB82C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37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C82C2C9-0EFE-4D8C-C3B6-8485C85AF2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42C6B4E-B6F5-D128-405A-564F1BDB2E90}"/>
              </a:ext>
            </a:extLst>
          </p:cNvPr>
          <p:cNvSpPr/>
          <p:nvPr userDrawn="1"/>
        </p:nvSpPr>
        <p:spPr>
          <a:xfrm>
            <a:off x="1524000" y="1361281"/>
            <a:ext cx="9144000" cy="4135437"/>
          </a:xfrm>
          <a:prstGeom prst="rect">
            <a:avLst/>
          </a:prstGeom>
          <a:solidFill>
            <a:srgbClr val="FFFFFF"/>
          </a:solidFill>
          <a:ln w="635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DA35AD-B974-E929-7F8F-4FA3F83A8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479675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0033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E599A38-383A-B457-4FCF-A59D6B35D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033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0B22FDB-FBE0-B8D4-3CCB-D15B2EE2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t>19.04.2024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90AE345-2529-9F6C-1E96-67238D9E9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A818DE9-8A4B-7617-34A7-3514F566C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86721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1CF4FA-216F-4874-2B10-28309D62E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E95C42E-213D-DB11-EF7F-49981533A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1D7A533-460E-12B0-C245-A8571AAA3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t>19.04.2024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DEB01F2-8168-2D56-FBAF-D3DF774A2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DDA99C6-7283-A8E5-D796-EAF60E062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70548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B51A1D1-AFAA-C480-8DD0-5B79520E70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8AA3B84-C98E-742D-DF04-D7E8F5502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FDC671E-2A24-6BC9-5436-F398C8B05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t>19.04.2024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E4C3337-076D-8D02-6E0F-253DAF16E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34D2C3C-C946-5030-C226-91952A75E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0307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ADB0B9-CBBA-9A99-29F4-720252B8D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AB99D1A-5691-C289-4D8A-722AE2359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6B266ED-D37F-CE8E-D60A-74D3B7376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t>19.04.2024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9BA7942-BB82-23B7-4F9F-FDA20B797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CAD37F6-F137-98A6-B871-B5F0BB380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4824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25CE69-40CC-6C94-7619-6CCAA9054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78D6353-0A40-190F-6F07-9E08CF8A9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ECD4432-790B-A695-898C-12104A64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t>19.04.2024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E8E1D75-E015-381C-E2CF-2D5FEF15A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BC4AE73-837F-95C8-0F97-2B3537430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5545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21FE05-CB86-CCFC-88B2-63E2527B4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AAC83C4-E395-0200-AD06-80AFCC93A2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5ECEC1B-BD51-932A-2E71-996F3F2E5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54EB270-CC00-A63F-09EB-1D57C30B9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t>19.04.2024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2348793-F750-E8E1-21D2-2F58561DA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083F034-1930-8057-50E0-3FCC2A0A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0962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F4307A-F05E-DDD1-79B7-5CD7A0EC3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2717E8D-6DD7-EE7F-224C-3E1269C7D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6102816-737C-C2B9-2421-8487E1E74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2E69A65-64B3-6EB1-9E4B-A9DAFCB28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77B5285-1D86-6027-FB68-3526B1510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44A3C76-0DF4-72DB-B99B-064E431E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t>19.04.2024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668500D-3D44-3668-5195-BD81FD6CC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D49246D-3322-2074-0560-C4271E346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2753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CBA3ED-6A88-C370-EFF5-32FD117C5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3B86BCF-8F6C-CBE5-F623-432A6178D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t>19.04.2024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CB22EE7-063B-404D-2D58-B12F6490B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E3B0C66-2D8A-1E59-E38D-48F3D733E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233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43D1CCA-01F5-7178-A78B-09F38BC11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t>19.04.2024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DF1210C-D0F5-F508-6338-1B590A2F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49B902C-0FC9-1123-C224-C53BD43AC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567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C8DADD-E5CE-50E6-7506-CA194ED8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2E57B3F-D4F6-DD00-7A1F-587C64AF3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4E197A6-E1DD-9227-89C3-E38EF6B6F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572E348-AAF1-D1A9-2D95-C0556715D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t>19.04.2024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3EA61B1-2454-5603-A5F0-B72FE0BB3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E3312D0-AF99-5E7A-DC59-F36E177B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219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8ADA3F-5891-8E66-2557-25B0A1A89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CA1CD11-C332-4908-0D7D-8A452ECFF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D5D5350-4943-9E80-D8B6-92D6AD9C7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BC9F8BD-71B1-0E52-FDE3-53B42AD7C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t>19.04.2024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73DB2A1-E9C0-06F1-AFB1-FE15457B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A64D48C-FA98-9EF9-A867-8ECA2BA79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0282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C7AE11D-709B-E346-6DEF-A3C0741AF4D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BC7AE72-97F0-6F06-A724-CEE945D3C195}"/>
              </a:ext>
            </a:extLst>
          </p:cNvPr>
          <p:cNvSpPr/>
          <p:nvPr userDrawn="1"/>
        </p:nvSpPr>
        <p:spPr>
          <a:xfrm>
            <a:off x="336332" y="323085"/>
            <a:ext cx="11519338" cy="6203841"/>
          </a:xfrm>
          <a:prstGeom prst="rect">
            <a:avLst/>
          </a:prstGeom>
          <a:solidFill>
            <a:schemeClr val="bg1"/>
          </a:solidFill>
          <a:ln w="444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10BDA6-D8F0-6F0E-C414-B981CE033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078" y="522779"/>
            <a:ext cx="10515600" cy="601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52DF6C8-E715-6F74-599C-DA5D3C2CE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3FF1AA8-A179-D8EF-B1A9-9A11E7FA1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0F1E3-68F0-4773-8CE6-71DCC22F73E6}" type="datetimeFigureOut">
              <a:rPr lang="x-none" smtClean="0"/>
              <a:t>19.04.2024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0D104D8-3C99-8179-F60F-179B86FEF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BB7239B-3C77-9DF9-8557-81A4F8F3F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7B91-06EE-4768-870E-86592EB7AC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0499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3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619" y="396240"/>
            <a:ext cx="9527381" cy="6096000"/>
          </a:xfrm>
          <a:prstGeom prst="rect">
            <a:avLst/>
          </a:prstGeom>
          <a:ln w="38100">
            <a:solidFill>
              <a:srgbClr val="0033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13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Проблема:</a:t>
            </a:r>
            <a:endParaRPr lang="ru-RU" b="1" u="sng" dirty="0"/>
          </a:p>
        </p:txBody>
      </p:sp>
      <p:pic>
        <p:nvPicPr>
          <p:cNvPr id="4" name="Объект 3" descr="C:\Users\User\Desktop\фото зал\IMG_333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60" y="563880"/>
            <a:ext cx="7650480" cy="5593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41960" y="1220212"/>
            <a:ext cx="32156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спортивный зал требует косметического </a:t>
            </a:r>
            <a:r>
              <a:rPr lang="ru-RU" sz="2000" b="1" dirty="0" smtClean="0"/>
              <a:t>ремонта. </a:t>
            </a:r>
            <a:r>
              <a:rPr lang="ru-RU" sz="2000" b="1" dirty="0"/>
              <a:t>Стены изношены, с потолков после прорыва трубы осыпалась штукатурка. Пол в зале – дощатый, покрыт линолеумом; в прилегающих помещениях   старый </a:t>
            </a:r>
            <a:r>
              <a:rPr lang="ru-RU" sz="2000" b="1" dirty="0" err="1"/>
              <a:t>ковролин</a:t>
            </a:r>
            <a:r>
              <a:rPr lang="ru-RU" sz="2000" b="1" dirty="0"/>
              <a:t>. Малые помещения из-за отсутствия оборудования потеряли свою </a:t>
            </a:r>
            <a:r>
              <a:rPr lang="ru-RU" sz="2000" b="1" dirty="0" smtClean="0"/>
              <a:t>функциональность. Освещение </a:t>
            </a:r>
            <a:r>
              <a:rPr lang="ru-RU" sz="2000" b="1" dirty="0"/>
              <a:t>требует перехода на светодиодные лампы.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b="23166"/>
          <a:stretch/>
        </p:blipFill>
        <p:spPr>
          <a:xfrm>
            <a:off x="3929380" y="595372"/>
            <a:ext cx="7713980" cy="5546348"/>
          </a:xfrm>
          <a:prstGeom prst="rect">
            <a:avLst/>
          </a:prstGeom>
        </p:spPr>
      </p:pic>
      <p:pic>
        <p:nvPicPr>
          <p:cNvPr id="7" name="Рисунок 6" descr="C:\Users\User\Desktop\фото зал\IMG_332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67729" y="-533911"/>
            <a:ext cx="5637282" cy="7713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646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364" y="865929"/>
            <a:ext cx="11053202" cy="60182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Решение: </a:t>
            </a:r>
            <a:r>
              <a:rPr lang="ru-RU" sz="3600" dirty="0" smtClean="0"/>
              <a:t>создание </a:t>
            </a:r>
            <a:r>
              <a:rPr lang="ru-RU" sz="3600" dirty="0"/>
              <a:t>современного многофункционального пространства в спортивном зале</a:t>
            </a:r>
            <a:endParaRPr lang="x-none" sz="3600" b="1" dirty="0"/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337F1E8C-CCA6-A04A-BE4C-390CB0637223}"/>
              </a:ext>
            </a:extLst>
          </p:cNvPr>
          <p:cNvGrpSpPr/>
          <p:nvPr/>
        </p:nvGrpSpPr>
        <p:grpSpPr>
          <a:xfrm>
            <a:off x="3527801" y="1784013"/>
            <a:ext cx="5387600" cy="2777714"/>
            <a:chOff x="3527801" y="2484657"/>
            <a:chExt cx="5387600" cy="2777714"/>
          </a:xfrm>
        </p:grpSpPr>
        <p:sp>
          <p:nvSpPr>
            <p:cNvPr id="29" name="Pentagon 28">
              <a:extLst>
                <a:ext uri="{FF2B5EF4-FFF2-40B4-BE49-F238E27FC236}">
                  <a16:creationId xmlns="" xmlns:a16="http://schemas.microsoft.com/office/drawing/2014/main" id="{17F7CA73-B8BA-4347-AB3E-97AD0F58A82D}"/>
                </a:ext>
              </a:extLst>
            </p:cNvPr>
            <p:cNvSpPr/>
            <p:nvPr/>
          </p:nvSpPr>
          <p:spPr>
            <a:xfrm rot="7160031" flipH="1">
              <a:off x="7145427" y="3464265"/>
              <a:ext cx="2749581" cy="790366"/>
            </a:xfrm>
            <a:prstGeom prst="homePlate">
              <a:avLst>
                <a:gd name="adj" fmla="val 64512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Round Diagonal Corner Rectangle 2">
              <a:extLst>
                <a:ext uri="{FF2B5EF4-FFF2-40B4-BE49-F238E27FC236}">
                  <a16:creationId xmlns="" xmlns:a16="http://schemas.microsoft.com/office/drawing/2014/main" id="{AAD68538-27B5-DE4F-A381-677119F0AEFA}"/>
                </a:ext>
              </a:extLst>
            </p:cNvPr>
            <p:cNvSpPr/>
            <p:nvPr/>
          </p:nvSpPr>
          <p:spPr>
            <a:xfrm rot="5400000">
              <a:off x="2892063" y="3761832"/>
              <a:ext cx="2125467" cy="853991"/>
            </a:xfrm>
            <a:prstGeom prst="round2DiagRect">
              <a:avLst>
                <a:gd name="adj1" fmla="val 33219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1" name="Parallelogram 30">
              <a:extLst>
                <a:ext uri="{FF2B5EF4-FFF2-40B4-BE49-F238E27FC236}">
                  <a16:creationId xmlns="" xmlns:a16="http://schemas.microsoft.com/office/drawing/2014/main" id="{5A9DE337-FF03-7A40-A335-4A73F577294E}"/>
                </a:ext>
              </a:extLst>
            </p:cNvPr>
            <p:cNvSpPr/>
            <p:nvPr/>
          </p:nvSpPr>
          <p:spPr>
            <a:xfrm rot="5400000" flipH="1">
              <a:off x="3438139" y="3880910"/>
              <a:ext cx="2314306" cy="426997"/>
            </a:xfrm>
            <a:prstGeom prst="parallelogram">
              <a:avLst>
                <a:gd name="adj" fmla="val 217202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Round Diagonal Corner Rectangle 5">
              <a:extLst>
                <a:ext uri="{FF2B5EF4-FFF2-40B4-BE49-F238E27FC236}">
                  <a16:creationId xmlns="" xmlns:a16="http://schemas.microsoft.com/office/drawing/2014/main" id="{C931EF24-D658-F84F-BE78-48225041671C}"/>
                </a:ext>
              </a:extLst>
            </p:cNvPr>
            <p:cNvSpPr/>
            <p:nvPr/>
          </p:nvSpPr>
          <p:spPr>
            <a:xfrm rot="5400000">
              <a:off x="5246982" y="3572991"/>
              <a:ext cx="2503152" cy="853991"/>
            </a:xfrm>
            <a:prstGeom prst="round2DiagRect">
              <a:avLst>
                <a:gd name="adj1" fmla="val 33219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58" name="Round Diagonal Corner Rectangle 6">
              <a:extLst>
                <a:ext uri="{FF2B5EF4-FFF2-40B4-BE49-F238E27FC236}">
                  <a16:creationId xmlns="" xmlns:a16="http://schemas.microsoft.com/office/drawing/2014/main" id="{A02FBC65-27AE-2841-8143-12DE686F67B8}"/>
                </a:ext>
              </a:extLst>
            </p:cNvPr>
            <p:cNvSpPr/>
            <p:nvPr/>
          </p:nvSpPr>
          <p:spPr>
            <a:xfrm rot="5400000">
              <a:off x="6416421" y="3478569"/>
              <a:ext cx="2691992" cy="853991"/>
            </a:xfrm>
            <a:prstGeom prst="round2DiagRect">
              <a:avLst>
                <a:gd name="adj1" fmla="val 33219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59" name="Parallelogram 58">
              <a:extLst>
                <a:ext uri="{FF2B5EF4-FFF2-40B4-BE49-F238E27FC236}">
                  <a16:creationId xmlns="" xmlns:a16="http://schemas.microsoft.com/office/drawing/2014/main" id="{401C0AA7-B114-3B47-A43D-1066958201C0}"/>
                </a:ext>
              </a:extLst>
            </p:cNvPr>
            <p:cNvSpPr/>
            <p:nvPr/>
          </p:nvSpPr>
          <p:spPr>
            <a:xfrm rot="5400000" flipH="1">
              <a:off x="5781179" y="3693378"/>
              <a:ext cx="2694618" cy="426997"/>
            </a:xfrm>
            <a:prstGeom prst="parallelogram">
              <a:avLst>
                <a:gd name="adj" fmla="val 254198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0" name="Parallelogram 59">
              <a:extLst>
                <a:ext uri="{FF2B5EF4-FFF2-40B4-BE49-F238E27FC236}">
                  <a16:creationId xmlns="" xmlns:a16="http://schemas.microsoft.com/office/drawing/2014/main" id="{EAFC2D89-D68F-6F4B-8711-D3271EF8728F}"/>
                </a:ext>
              </a:extLst>
            </p:cNvPr>
            <p:cNvSpPr/>
            <p:nvPr/>
          </p:nvSpPr>
          <p:spPr>
            <a:xfrm rot="5400000" flipH="1">
              <a:off x="4606157" y="3791892"/>
              <a:ext cx="2513961" cy="426997"/>
            </a:xfrm>
            <a:prstGeom prst="parallelogram">
              <a:avLst>
                <a:gd name="adj" fmla="val 22141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1" name="Round Diagonal Corner Rectangle 4">
              <a:extLst>
                <a:ext uri="{FF2B5EF4-FFF2-40B4-BE49-F238E27FC236}">
                  <a16:creationId xmlns="" xmlns:a16="http://schemas.microsoft.com/office/drawing/2014/main" id="{EEF71901-723B-2F4A-A537-E8F8B544C460}"/>
                </a:ext>
              </a:extLst>
            </p:cNvPr>
            <p:cNvSpPr/>
            <p:nvPr/>
          </p:nvSpPr>
          <p:spPr>
            <a:xfrm rot="5400000">
              <a:off x="4078633" y="3667411"/>
              <a:ext cx="2314308" cy="853991"/>
            </a:xfrm>
            <a:prstGeom prst="round2DiagRect">
              <a:avLst>
                <a:gd name="adj1" fmla="val 33219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grpSp>
          <p:nvGrpSpPr>
            <p:cNvPr id="62" name="Group 75">
              <a:extLst>
                <a:ext uri="{FF2B5EF4-FFF2-40B4-BE49-F238E27FC236}">
                  <a16:creationId xmlns="" xmlns:a16="http://schemas.microsoft.com/office/drawing/2014/main" id="{DEE82281-4F85-C74D-B4D4-118E43985DE1}"/>
                </a:ext>
              </a:extLst>
            </p:cNvPr>
            <p:cNvGrpSpPr/>
            <p:nvPr/>
          </p:nvGrpSpPr>
          <p:grpSpPr>
            <a:xfrm>
              <a:off x="3717451" y="3392170"/>
              <a:ext cx="474691" cy="462672"/>
              <a:chOff x="4080141" y="798258"/>
              <a:chExt cx="328062" cy="319755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73" name="Freeform 76">
                <a:extLst>
                  <a:ext uri="{FF2B5EF4-FFF2-40B4-BE49-F238E27FC236}">
                    <a16:creationId xmlns="" xmlns:a16="http://schemas.microsoft.com/office/drawing/2014/main" id="{098BB2D1-DBE2-BF42-9295-14D96AB72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141" y="823174"/>
                <a:ext cx="294839" cy="294839"/>
              </a:xfrm>
              <a:custGeom>
                <a:avLst/>
                <a:gdLst/>
                <a:ahLst/>
                <a:cxnLst>
                  <a:cxn ang="0">
                    <a:pos x="141" y="141"/>
                  </a:cxn>
                  <a:cxn ang="0">
                    <a:pos x="284" y="141"/>
                  </a:cxn>
                  <a:cxn ang="0">
                    <a:pos x="284" y="141"/>
                  </a:cxn>
                  <a:cxn ang="0">
                    <a:pos x="283" y="156"/>
                  </a:cxn>
                  <a:cxn ang="0">
                    <a:pos x="281" y="170"/>
                  </a:cxn>
                  <a:cxn ang="0">
                    <a:pos x="277" y="185"/>
                  </a:cxn>
                  <a:cxn ang="0">
                    <a:pos x="274" y="197"/>
                  </a:cxn>
                  <a:cxn ang="0">
                    <a:pos x="266" y="210"/>
                  </a:cxn>
                  <a:cxn ang="0">
                    <a:pos x="259" y="221"/>
                  </a:cxn>
                  <a:cxn ang="0">
                    <a:pos x="252" y="232"/>
                  </a:cxn>
                  <a:cxn ang="0">
                    <a:pos x="243" y="243"/>
                  </a:cxn>
                  <a:cxn ang="0">
                    <a:pos x="232" y="252"/>
                  </a:cxn>
                  <a:cxn ang="0">
                    <a:pos x="221" y="259"/>
                  </a:cxn>
                  <a:cxn ang="0">
                    <a:pos x="210" y="266"/>
                  </a:cxn>
                  <a:cxn ang="0">
                    <a:pos x="197" y="273"/>
                  </a:cxn>
                  <a:cxn ang="0">
                    <a:pos x="185" y="277"/>
                  </a:cxn>
                  <a:cxn ang="0">
                    <a:pos x="170" y="281"/>
                  </a:cxn>
                  <a:cxn ang="0">
                    <a:pos x="156" y="283"/>
                  </a:cxn>
                  <a:cxn ang="0">
                    <a:pos x="141" y="284"/>
                  </a:cxn>
                  <a:cxn ang="0">
                    <a:pos x="141" y="284"/>
                  </a:cxn>
                  <a:cxn ang="0">
                    <a:pos x="127" y="283"/>
                  </a:cxn>
                  <a:cxn ang="0">
                    <a:pos x="112" y="281"/>
                  </a:cxn>
                  <a:cxn ang="0">
                    <a:pos x="100" y="277"/>
                  </a:cxn>
                  <a:cxn ang="0">
                    <a:pos x="87" y="273"/>
                  </a:cxn>
                  <a:cxn ang="0">
                    <a:pos x="74" y="266"/>
                  </a:cxn>
                  <a:cxn ang="0">
                    <a:pos x="62" y="259"/>
                  </a:cxn>
                  <a:cxn ang="0">
                    <a:pos x="51" y="252"/>
                  </a:cxn>
                  <a:cxn ang="0">
                    <a:pos x="42" y="243"/>
                  </a:cxn>
                  <a:cxn ang="0">
                    <a:pos x="33" y="232"/>
                  </a:cxn>
                  <a:cxn ang="0">
                    <a:pos x="23" y="221"/>
                  </a:cxn>
                  <a:cxn ang="0">
                    <a:pos x="16" y="210"/>
                  </a:cxn>
                  <a:cxn ang="0">
                    <a:pos x="11" y="197"/>
                  </a:cxn>
                  <a:cxn ang="0">
                    <a:pos x="5" y="185"/>
                  </a:cxn>
                  <a:cxn ang="0">
                    <a:pos x="2" y="170"/>
                  </a:cxn>
                  <a:cxn ang="0">
                    <a:pos x="0" y="156"/>
                  </a:cxn>
                  <a:cxn ang="0">
                    <a:pos x="0" y="141"/>
                  </a:cxn>
                  <a:cxn ang="0">
                    <a:pos x="0" y="141"/>
                  </a:cxn>
                  <a:cxn ang="0">
                    <a:pos x="0" y="127"/>
                  </a:cxn>
                  <a:cxn ang="0">
                    <a:pos x="2" y="114"/>
                  </a:cxn>
                  <a:cxn ang="0">
                    <a:pos x="5" y="99"/>
                  </a:cxn>
                  <a:cxn ang="0">
                    <a:pos x="11" y="87"/>
                  </a:cxn>
                  <a:cxn ang="0">
                    <a:pos x="16" y="74"/>
                  </a:cxn>
                  <a:cxn ang="0">
                    <a:pos x="23" y="63"/>
                  </a:cxn>
                  <a:cxn ang="0">
                    <a:pos x="33" y="52"/>
                  </a:cxn>
                  <a:cxn ang="0">
                    <a:pos x="42" y="41"/>
                  </a:cxn>
                  <a:cxn ang="0">
                    <a:pos x="51" y="32"/>
                  </a:cxn>
                  <a:cxn ang="0">
                    <a:pos x="62" y="23"/>
                  </a:cxn>
                  <a:cxn ang="0">
                    <a:pos x="74" y="16"/>
                  </a:cxn>
                  <a:cxn ang="0">
                    <a:pos x="87" y="11"/>
                  </a:cxn>
                  <a:cxn ang="0">
                    <a:pos x="100" y="7"/>
                  </a:cxn>
                  <a:cxn ang="0">
                    <a:pos x="112" y="3"/>
                  </a:cxn>
                  <a:cxn ang="0">
                    <a:pos x="127" y="0"/>
                  </a:cxn>
                  <a:cxn ang="0">
                    <a:pos x="141" y="0"/>
                  </a:cxn>
                  <a:cxn ang="0">
                    <a:pos x="141" y="141"/>
                  </a:cxn>
                </a:cxnLst>
                <a:rect l="0" t="0" r="r" b="b"/>
                <a:pathLst>
                  <a:path w="284" h="284">
                    <a:moveTo>
                      <a:pt x="141" y="141"/>
                    </a:moveTo>
                    <a:lnTo>
                      <a:pt x="284" y="141"/>
                    </a:lnTo>
                    <a:lnTo>
                      <a:pt x="284" y="141"/>
                    </a:lnTo>
                    <a:lnTo>
                      <a:pt x="283" y="156"/>
                    </a:lnTo>
                    <a:lnTo>
                      <a:pt x="281" y="170"/>
                    </a:lnTo>
                    <a:lnTo>
                      <a:pt x="277" y="185"/>
                    </a:lnTo>
                    <a:lnTo>
                      <a:pt x="274" y="197"/>
                    </a:lnTo>
                    <a:lnTo>
                      <a:pt x="266" y="210"/>
                    </a:lnTo>
                    <a:lnTo>
                      <a:pt x="259" y="221"/>
                    </a:lnTo>
                    <a:lnTo>
                      <a:pt x="252" y="232"/>
                    </a:lnTo>
                    <a:lnTo>
                      <a:pt x="243" y="243"/>
                    </a:lnTo>
                    <a:lnTo>
                      <a:pt x="232" y="252"/>
                    </a:lnTo>
                    <a:lnTo>
                      <a:pt x="221" y="259"/>
                    </a:lnTo>
                    <a:lnTo>
                      <a:pt x="210" y="266"/>
                    </a:lnTo>
                    <a:lnTo>
                      <a:pt x="197" y="273"/>
                    </a:lnTo>
                    <a:lnTo>
                      <a:pt x="185" y="277"/>
                    </a:lnTo>
                    <a:lnTo>
                      <a:pt x="170" y="281"/>
                    </a:lnTo>
                    <a:lnTo>
                      <a:pt x="156" y="283"/>
                    </a:lnTo>
                    <a:lnTo>
                      <a:pt x="141" y="284"/>
                    </a:lnTo>
                    <a:lnTo>
                      <a:pt x="141" y="284"/>
                    </a:lnTo>
                    <a:lnTo>
                      <a:pt x="127" y="283"/>
                    </a:lnTo>
                    <a:lnTo>
                      <a:pt x="112" y="281"/>
                    </a:lnTo>
                    <a:lnTo>
                      <a:pt x="100" y="277"/>
                    </a:lnTo>
                    <a:lnTo>
                      <a:pt x="87" y="273"/>
                    </a:lnTo>
                    <a:lnTo>
                      <a:pt x="74" y="266"/>
                    </a:lnTo>
                    <a:lnTo>
                      <a:pt x="62" y="259"/>
                    </a:lnTo>
                    <a:lnTo>
                      <a:pt x="51" y="252"/>
                    </a:lnTo>
                    <a:lnTo>
                      <a:pt x="42" y="243"/>
                    </a:lnTo>
                    <a:lnTo>
                      <a:pt x="33" y="232"/>
                    </a:lnTo>
                    <a:lnTo>
                      <a:pt x="23" y="221"/>
                    </a:lnTo>
                    <a:lnTo>
                      <a:pt x="16" y="210"/>
                    </a:lnTo>
                    <a:lnTo>
                      <a:pt x="11" y="197"/>
                    </a:lnTo>
                    <a:lnTo>
                      <a:pt x="5" y="185"/>
                    </a:lnTo>
                    <a:lnTo>
                      <a:pt x="2" y="170"/>
                    </a:lnTo>
                    <a:lnTo>
                      <a:pt x="0" y="15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27"/>
                    </a:lnTo>
                    <a:lnTo>
                      <a:pt x="2" y="114"/>
                    </a:lnTo>
                    <a:lnTo>
                      <a:pt x="5" y="99"/>
                    </a:lnTo>
                    <a:lnTo>
                      <a:pt x="11" y="87"/>
                    </a:lnTo>
                    <a:lnTo>
                      <a:pt x="16" y="74"/>
                    </a:lnTo>
                    <a:lnTo>
                      <a:pt x="23" y="63"/>
                    </a:lnTo>
                    <a:lnTo>
                      <a:pt x="33" y="52"/>
                    </a:lnTo>
                    <a:lnTo>
                      <a:pt x="42" y="41"/>
                    </a:lnTo>
                    <a:lnTo>
                      <a:pt x="51" y="32"/>
                    </a:lnTo>
                    <a:lnTo>
                      <a:pt x="62" y="23"/>
                    </a:lnTo>
                    <a:lnTo>
                      <a:pt x="74" y="16"/>
                    </a:lnTo>
                    <a:lnTo>
                      <a:pt x="87" y="11"/>
                    </a:lnTo>
                    <a:lnTo>
                      <a:pt x="100" y="7"/>
                    </a:lnTo>
                    <a:lnTo>
                      <a:pt x="112" y="3"/>
                    </a:lnTo>
                    <a:lnTo>
                      <a:pt x="127" y="0"/>
                    </a:lnTo>
                    <a:lnTo>
                      <a:pt x="141" y="0"/>
                    </a:lnTo>
                    <a:lnTo>
                      <a:pt x="141" y="14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74" name="Freeform 77">
                <a:extLst>
                  <a:ext uri="{FF2B5EF4-FFF2-40B4-BE49-F238E27FC236}">
                    <a16:creationId xmlns="" xmlns:a16="http://schemas.microsoft.com/office/drawing/2014/main" id="{013AAB2F-CEC4-264C-AC9E-F58F5183C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0783" y="798258"/>
                <a:ext cx="147420" cy="147420"/>
              </a:xfrm>
              <a:custGeom>
                <a:avLst/>
                <a:gdLst/>
                <a:ahLst/>
                <a:cxnLst>
                  <a:cxn ang="0">
                    <a:pos x="0" y="142"/>
                  </a:cxn>
                  <a:cxn ang="0">
                    <a:pos x="141" y="142"/>
                  </a:cxn>
                  <a:cxn ang="0">
                    <a:pos x="141" y="142"/>
                  </a:cxn>
                  <a:cxn ang="0">
                    <a:pos x="141" y="127"/>
                  </a:cxn>
                  <a:cxn ang="0">
                    <a:pos x="139" y="113"/>
                  </a:cxn>
                  <a:cxn ang="0">
                    <a:pos x="136" y="100"/>
                  </a:cxn>
                  <a:cxn ang="0">
                    <a:pos x="130" y="87"/>
                  </a:cxn>
                  <a:cxn ang="0">
                    <a:pos x="125" y="74"/>
                  </a:cxn>
                  <a:cxn ang="0">
                    <a:pos x="118" y="62"/>
                  </a:cxn>
                  <a:cxn ang="0">
                    <a:pos x="109" y="51"/>
                  </a:cxn>
                  <a:cxn ang="0">
                    <a:pos x="100" y="42"/>
                  </a:cxn>
                  <a:cxn ang="0">
                    <a:pos x="91" y="33"/>
                  </a:cxn>
                  <a:cxn ang="0">
                    <a:pos x="80" y="24"/>
                  </a:cxn>
                  <a:cxn ang="0">
                    <a:pos x="67" y="16"/>
                  </a:cxn>
                  <a:cxn ang="0">
                    <a:pos x="54" y="11"/>
                  </a:cxn>
                  <a:cxn ang="0">
                    <a:pos x="42" y="6"/>
                  </a:cxn>
                  <a:cxn ang="0">
                    <a:pos x="29" y="2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0" y="142"/>
                  </a:cxn>
                </a:cxnLst>
                <a:rect l="0" t="0" r="r" b="b"/>
                <a:pathLst>
                  <a:path w="141" h="142">
                    <a:moveTo>
                      <a:pt x="0" y="142"/>
                    </a:moveTo>
                    <a:lnTo>
                      <a:pt x="141" y="142"/>
                    </a:lnTo>
                    <a:lnTo>
                      <a:pt x="141" y="142"/>
                    </a:lnTo>
                    <a:lnTo>
                      <a:pt x="141" y="127"/>
                    </a:lnTo>
                    <a:lnTo>
                      <a:pt x="139" y="113"/>
                    </a:lnTo>
                    <a:lnTo>
                      <a:pt x="136" y="100"/>
                    </a:lnTo>
                    <a:lnTo>
                      <a:pt x="130" y="87"/>
                    </a:lnTo>
                    <a:lnTo>
                      <a:pt x="125" y="74"/>
                    </a:lnTo>
                    <a:lnTo>
                      <a:pt x="118" y="62"/>
                    </a:lnTo>
                    <a:lnTo>
                      <a:pt x="109" y="51"/>
                    </a:lnTo>
                    <a:lnTo>
                      <a:pt x="100" y="42"/>
                    </a:lnTo>
                    <a:lnTo>
                      <a:pt x="91" y="33"/>
                    </a:lnTo>
                    <a:lnTo>
                      <a:pt x="80" y="24"/>
                    </a:lnTo>
                    <a:lnTo>
                      <a:pt x="67" y="16"/>
                    </a:lnTo>
                    <a:lnTo>
                      <a:pt x="54" y="11"/>
                    </a:lnTo>
                    <a:lnTo>
                      <a:pt x="42" y="6"/>
                    </a:lnTo>
                    <a:lnTo>
                      <a:pt x="29" y="2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1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D37DDF0E-50B8-DD44-BFA9-DAF7BF4CAAB4}"/>
                </a:ext>
              </a:extLst>
            </p:cNvPr>
            <p:cNvSpPr txBox="1"/>
            <p:nvPr/>
          </p:nvSpPr>
          <p:spPr>
            <a:xfrm>
              <a:off x="3550006" y="4503846"/>
              <a:ext cx="809580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1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46E07405-729C-C547-AF05-9474D98885B3}"/>
                </a:ext>
              </a:extLst>
            </p:cNvPr>
            <p:cNvSpPr txBox="1"/>
            <p:nvPr/>
          </p:nvSpPr>
          <p:spPr>
            <a:xfrm>
              <a:off x="4830997" y="4503846"/>
              <a:ext cx="809580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2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9291457F-6252-3B47-BDE1-A87AFF0E8A81}"/>
                </a:ext>
              </a:extLst>
            </p:cNvPr>
            <p:cNvSpPr txBox="1"/>
            <p:nvPr/>
          </p:nvSpPr>
          <p:spPr>
            <a:xfrm>
              <a:off x="6093768" y="4503846"/>
              <a:ext cx="809580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5AF12843-227C-474A-9674-799694F4F4C2}"/>
                </a:ext>
              </a:extLst>
            </p:cNvPr>
            <p:cNvSpPr txBox="1"/>
            <p:nvPr/>
          </p:nvSpPr>
          <p:spPr>
            <a:xfrm>
              <a:off x="7357627" y="4503846"/>
              <a:ext cx="809580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5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67" name="Freeform 99">
              <a:extLst>
                <a:ext uri="{FF2B5EF4-FFF2-40B4-BE49-F238E27FC236}">
                  <a16:creationId xmlns="" xmlns:a16="http://schemas.microsoft.com/office/drawing/2014/main" id="{1EF07E4A-7E8B-D944-8B42-38734ED203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5265" y="3211461"/>
              <a:ext cx="361046" cy="574728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60" y="7"/>
                </a:cxn>
                <a:cxn ang="0">
                  <a:pos x="29" y="27"/>
                </a:cxn>
                <a:cxn ang="0">
                  <a:pos x="7" y="59"/>
                </a:cxn>
                <a:cxn ang="0">
                  <a:pos x="0" y="98"/>
                </a:cxn>
                <a:cxn ang="0">
                  <a:pos x="0" y="116"/>
                </a:cxn>
                <a:cxn ang="0">
                  <a:pos x="9" y="154"/>
                </a:cxn>
                <a:cxn ang="0">
                  <a:pos x="31" y="208"/>
                </a:cxn>
                <a:cxn ang="0">
                  <a:pos x="67" y="270"/>
                </a:cxn>
                <a:cxn ang="0">
                  <a:pos x="98" y="311"/>
                </a:cxn>
                <a:cxn ang="0">
                  <a:pos x="112" y="291"/>
                </a:cxn>
                <a:cxn ang="0">
                  <a:pos x="147" y="241"/>
                </a:cxn>
                <a:cxn ang="0">
                  <a:pos x="180" y="172"/>
                </a:cxn>
                <a:cxn ang="0">
                  <a:pos x="190" y="134"/>
                </a:cxn>
                <a:cxn ang="0">
                  <a:pos x="196" y="98"/>
                </a:cxn>
                <a:cxn ang="0">
                  <a:pos x="194" y="78"/>
                </a:cxn>
                <a:cxn ang="0">
                  <a:pos x="178" y="41"/>
                </a:cxn>
                <a:cxn ang="0">
                  <a:pos x="152" y="16"/>
                </a:cxn>
                <a:cxn ang="0">
                  <a:pos x="118" y="1"/>
                </a:cxn>
                <a:cxn ang="0">
                  <a:pos x="98" y="0"/>
                </a:cxn>
                <a:cxn ang="0">
                  <a:pos x="98" y="157"/>
                </a:cxn>
                <a:cxn ang="0">
                  <a:pos x="74" y="152"/>
                </a:cxn>
                <a:cxn ang="0">
                  <a:pos x="54" y="139"/>
                </a:cxn>
                <a:cxn ang="0">
                  <a:pos x="42" y="119"/>
                </a:cxn>
                <a:cxn ang="0">
                  <a:pos x="38" y="98"/>
                </a:cxn>
                <a:cxn ang="0">
                  <a:pos x="38" y="85"/>
                </a:cxn>
                <a:cxn ang="0">
                  <a:pos x="47" y="63"/>
                </a:cxn>
                <a:cxn ang="0">
                  <a:pos x="64" y="47"/>
                </a:cxn>
                <a:cxn ang="0">
                  <a:pos x="85" y="38"/>
                </a:cxn>
                <a:cxn ang="0">
                  <a:pos x="98" y="36"/>
                </a:cxn>
                <a:cxn ang="0">
                  <a:pos x="122" y="41"/>
                </a:cxn>
                <a:cxn ang="0">
                  <a:pos x="140" y="54"/>
                </a:cxn>
                <a:cxn ang="0">
                  <a:pos x="152" y="74"/>
                </a:cxn>
                <a:cxn ang="0">
                  <a:pos x="158" y="98"/>
                </a:cxn>
                <a:cxn ang="0">
                  <a:pos x="156" y="108"/>
                </a:cxn>
                <a:cxn ang="0">
                  <a:pos x="147" y="130"/>
                </a:cxn>
                <a:cxn ang="0">
                  <a:pos x="131" y="146"/>
                </a:cxn>
                <a:cxn ang="0">
                  <a:pos x="109" y="156"/>
                </a:cxn>
                <a:cxn ang="0">
                  <a:pos x="98" y="157"/>
                </a:cxn>
                <a:cxn ang="0">
                  <a:pos x="60" y="98"/>
                </a:cxn>
                <a:cxn ang="0">
                  <a:pos x="62" y="112"/>
                </a:cxn>
                <a:cxn ang="0">
                  <a:pos x="71" y="123"/>
                </a:cxn>
                <a:cxn ang="0">
                  <a:pos x="83" y="132"/>
                </a:cxn>
                <a:cxn ang="0">
                  <a:pos x="98" y="134"/>
                </a:cxn>
                <a:cxn ang="0">
                  <a:pos x="105" y="134"/>
                </a:cxn>
                <a:cxn ang="0">
                  <a:pos x="118" y="128"/>
                </a:cxn>
                <a:cxn ang="0">
                  <a:pos x="129" y="117"/>
                </a:cxn>
                <a:cxn ang="0">
                  <a:pos x="134" y="105"/>
                </a:cxn>
                <a:cxn ang="0">
                  <a:pos x="136" y="98"/>
                </a:cxn>
                <a:cxn ang="0">
                  <a:pos x="132" y="81"/>
                </a:cxn>
                <a:cxn ang="0">
                  <a:pos x="125" y="70"/>
                </a:cxn>
                <a:cxn ang="0">
                  <a:pos x="112" y="61"/>
                </a:cxn>
                <a:cxn ang="0">
                  <a:pos x="98" y="59"/>
                </a:cxn>
                <a:cxn ang="0">
                  <a:pos x="89" y="59"/>
                </a:cxn>
                <a:cxn ang="0">
                  <a:pos x="76" y="65"/>
                </a:cxn>
                <a:cxn ang="0">
                  <a:pos x="65" y="76"/>
                </a:cxn>
                <a:cxn ang="0">
                  <a:pos x="60" y="88"/>
                </a:cxn>
                <a:cxn ang="0">
                  <a:pos x="60" y="98"/>
                </a:cxn>
              </a:cxnLst>
              <a:rect l="0" t="0" r="r" b="b"/>
              <a:pathLst>
                <a:path w="196" h="311">
                  <a:moveTo>
                    <a:pt x="98" y="0"/>
                  </a:moveTo>
                  <a:lnTo>
                    <a:pt x="98" y="0"/>
                  </a:lnTo>
                  <a:lnTo>
                    <a:pt x="78" y="1"/>
                  </a:lnTo>
                  <a:lnTo>
                    <a:pt x="60" y="7"/>
                  </a:lnTo>
                  <a:lnTo>
                    <a:pt x="44" y="16"/>
                  </a:lnTo>
                  <a:lnTo>
                    <a:pt x="29" y="27"/>
                  </a:lnTo>
                  <a:lnTo>
                    <a:pt x="16" y="41"/>
                  </a:lnTo>
                  <a:lnTo>
                    <a:pt x="7" y="59"/>
                  </a:lnTo>
                  <a:lnTo>
                    <a:pt x="2" y="7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16"/>
                  </a:lnTo>
                  <a:lnTo>
                    <a:pt x="4" y="134"/>
                  </a:lnTo>
                  <a:lnTo>
                    <a:pt x="9" y="154"/>
                  </a:lnTo>
                  <a:lnTo>
                    <a:pt x="15" y="172"/>
                  </a:lnTo>
                  <a:lnTo>
                    <a:pt x="31" y="208"/>
                  </a:lnTo>
                  <a:lnTo>
                    <a:pt x="49" y="241"/>
                  </a:lnTo>
                  <a:lnTo>
                    <a:pt x="67" y="270"/>
                  </a:lnTo>
                  <a:lnTo>
                    <a:pt x="82" y="291"/>
                  </a:lnTo>
                  <a:lnTo>
                    <a:pt x="98" y="311"/>
                  </a:lnTo>
                  <a:lnTo>
                    <a:pt x="98" y="311"/>
                  </a:lnTo>
                  <a:lnTo>
                    <a:pt x="112" y="291"/>
                  </a:lnTo>
                  <a:lnTo>
                    <a:pt x="129" y="270"/>
                  </a:lnTo>
                  <a:lnTo>
                    <a:pt x="147" y="241"/>
                  </a:lnTo>
                  <a:lnTo>
                    <a:pt x="165" y="208"/>
                  </a:lnTo>
                  <a:lnTo>
                    <a:pt x="180" y="172"/>
                  </a:lnTo>
                  <a:lnTo>
                    <a:pt x="187" y="154"/>
                  </a:lnTo>
                  <a:lnTo>
                    <a:pt x="190" y="134"/>
                  </a:lnTo>
                  <a:lnTo>
                    <a:pt x="194" y="116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4" y="78"/>
                  </a:lnTo>
                  <a:lnTo>
                    <a:pt x="187" y="59"/>
                  </a:lnTo>
                  <a:lnTo>
                    <a:pt x="178" y="41"/>
                  </a:lnTo>
                  <a:lnTo>
                    <a:pt x="167" y="27"/>
                  </a:lnTo>
                  <a:lnTo>
                    <a:pt x="152" y="16"/>
                  </a:lnTo>
                  <a:lnTo>
                    <a:pt x="136" y="7"/>
                  </a:lnTo>
                  <a:lnTo>
                    <a:pt x="118" y="1"/>
                  </a:lnTo>
                  <a:lnTo>
                    <a:pt x="98" y="0"/>
                  </a:lnTo>
                  <a:lnTo>
                    <a:pt x="98" y="0"/>
                  </a:lnTo>
                  <a:close/>
                  <a:moveTo>
                    <a:pt x="98" y="157"/>
                  </a:moveTo>
                  <a:lnTo>
                    <a:pt x="98" y="157"/>
                  </a:lnTo>
                  <a:lnTo>
                    <a:pt x="85" y="156"/>
                  </a:lnTo>
                  <a:lnTo>
                    <a:pt x="74" y="152"/>
                  </a:lnTo>
                  <a:lnTo>
                    <a:pt x="64" y="146"/>
                  </a:lnTo>
                  <a:lnTo>
                    <a:pt x="54" y="139"/>
                  </a:lnTo>
                  <a:lnTo>
                    <a:pt x="47" y="130"/>
                  </a:lnTo>
                  <a:lnTo>
                    <a:pt x="42" y="119"/>
                  </a:lnTo>
                  <a:lnTo>
                    <a:pt x="38" y="108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8" y="85"/>
                  </a:lnTo>
                  <a:lnTo>
                    <a:pt x="42" y="74"/>
                  </a:lnTo>
                  <a:lnTo>
                    <a:pt x="47" y="63"/>
                  </a:lnTo>
                  <a:lnTo>
                    <a:pt x="54" y="54"/>
                  </a:lnTo>
                  <a:lnTo>
                    <a:pt x="64" y="47"/>
                  </a:lnTo>
                  <a:lnTo>
                    <a:pt x="74" y="41"/>
                  </a:lnTo>
                  <a:lnTo>
                    <a:pt x="85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109" y="38"/>
                  </a:lnTo>
                  <a:lnTo>
                    <a:pt x="122" y="41"/>
                  </a:lnTo>
                  <a:lnTo>
                    <a:pt x="131" y="47"/>
                  </a:lnTo>
                  <a:lnTo>
                    <a:pt x="140" y="54"/>
                  </a:lnTo>
                  <a:lnTo>
                    <a:pt x="147" y="63"/>
                  </a:lnTo>
                  <a:lnTo>
                    <a:pt x="152" y="74"/>
                  </a:lnTo>
                  <a:lnTo>
                    <a:pt x="156" y="85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56" y="108"/>
                  </a:lnTo>
                  <a:lnTo>
                    <a:pt x="152" y="119"/>
                  </a:lnTo>
                  <a:lnTo>
                    <a:pt x="147" y="130"/>
                  </a:lnTo>
                  <a:lnTo>
                    <a:pt x="140" y="139"/>
                  </a:lnTo>
                  <a:lnTo>
                    <a:pt x="131" y="146"/>
                  </a:lnTo>
                  <a:lnTo>
                    <a:pt x="122" y="152"/>
                  </a:lnTo>
                  <a:lnTo>
                    <a:pt x="109" y="156"/>
                  </a:lnTo>
                  <a:lnTo>
                    <a:pt x="98" y="157"/>
                  </a:lnTo>
                  <a:lnTo>
                    <a:pt x="98" y="157"/>
                  </a:lnTo>
                  <a:close/>
                  <a:moveTo>
                    <a:pt x="60" y="98"/>
                  </a:moveTo>
                  <a:lnTo>
                    <a:pt x="60" y="98"/>
                  </a:lnTo>
                  <a:lnTo>
                    <a:pt x="60" y="105"/>
                  </a:lnTo>
                  <a:lnTo>
                    <a:pt x="62" y="112"/>
                  </a:lnTo>
                  <a:lnTo>
                    <a:pt x="65" y="117"/>
                  </a:lnTo>
                  <a:lnTo>
                    <a:pt x="71" y="123"/>
                  </a:lnTo>
                  <a:lnTo>
                    <a:pt x="76" y="128"/>
                  </a:lnTo>
                  <a:lnTo>
                    <a:pt x="83" y="132"/>
                  </a:lnTo>
                  <a:lnTo>
                    <a:pt x="89" y="134"/>
                  </a:lnTo>
                  <a:lnTo>
                    <a:pt x="98" y="134"/>
                  </a:lnTo>
                  <a:lnTo>
                    <a:pt x="98" y="134"/>
                  </a:lnTo>
                  <a:lnTo>
                    <a:pt x="105" y="134"/>
                  </a:lnTo>
                  <a:lnTo>
                    <a:pt x="112" y="132"/>
                  </a:lnTo>
                  <a:lnTo>
                    <a:pt x="118" y="128"/>
                  </a:lnTo>
                  <a:lnTo>
                    <a:pt x="125" y="123"/>
                  </a:lnTo>
                  <a:lnTo>
                    <a:pt x="129" y="117"/>
                  </a:lnTo>
                  <a:lnTo>
                    <a:pt x="132" y="112"/>
                  </a:lnTo>
                  <a:lnTo>
                    <a:pt x="134" y="105"/>
                  </a:lnTo>
                  <a:lnTo>
                    <a:pt x="136" y="98"/>
                  </a:lnTo>
                  <a:lnTo>
                    <a:pt x="136" y="98"/>
                  </a:lnTo>
                  <a:lnTo>
                    <a:pt x="134" y="88"/>
                  </a:lnTo>
                  <a:lnTo>
                    <a:pt x="132" y="81"/>
                  </a:lnTo>
                  <a:lnTo>
                    <a:pt x="129" y="76"/>
                  </a:lnTo>
                  <a:lnTo>
                    <a:pt x="125" y="70"/>
                  </a:lnTo>
                  <a:lnTo>
                    <a:pt x="118" y="65"/>
                  </a:lnTo>
                  <a:lnTo>
                    <a:pt x="112" y="61"/>
                  </a:lnTo>
                  <a:lnTo>
                    <a:pt x="105" y="59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5"/>
                  </a:lnTo>
                  <a:lnTo>
                    <a:pt x="71" y="70"/>
                  </a:lnTo>
                  <a:lnTo>
                    <a:pt x="65" y="76"/>
                  </a:lnTo>
                  <a:lnTo>
                    <a:pt x="62" y="81"/>
                  </a:lnTo>
                  <a:lnTo>
                    <a:pt x="60" y="88"/>
                  </a:lnTo>
                  <a:lnTo>
                    <a:pt x="60" y="98"/>
                  </a:lnTo>
                  <a:lnTo>
                    <a:pt x="60" y="9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grpSp>
          <p:nvGrpSpPr>
            <p:cNvPr id="68" name="Group 77">
              <a:extLst>
                <a:ext uri="{FF2B5EF4-FFF2-40B4-BE49-F238E27FC236}">
                  <a16:creationId xmlns="" xmlns:a16="http://schemas.microsoft.com/office/drawing/2014/main" id="{FAFD169F-39B4-F64D-B6D8-13C58FDB12D7}"/>
                </a:ext>
              </a:extLst>
            </p:cNvPr>
            <p:cNvGrpSpPr/>
            <p:nvPr/>
          </p:nvGrpSpPr>
          <p:grpSpPr>
            <a:xfrm>
              <a:off x="6264965" y="3141093"/>
              <a:ext cx="467186" cy="357731"/>
              <a:chOff x="5552261" y="1554043"/>
              <a:chExt cx="363359" cy="278229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70" name="Freeform 96">
                <a:extLst>
                  <a:ext uri="{FF2B5EF4-FFF2-40B4-BE49-F238E27FC236}">
                    <a16:creationId xmlns="" xmlns:a16="http://schemas.microsoft.com/office/drawing/2014/main" id="{2AD4508F-9B72-F04D-BD42-87FF78945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2261" y="1715997"/>
                <a:ext cx="363359" cy="116275"/>
              </a:xfrm>
              <a:custGeom>
                <a:avLst/>
                <a:gdLst/>
                <a:ahLst/>
                <a:cxnLst>
                  <a:cxn ang="0">
                    <a:pos x="211" y="31"/>
                  </a:cxn>
                  <a:cxn ang="0">
                    <a:pos x="140" y="31"/>
                  </a:cxn>
                  <a:cxn ang="0">
                    <a:pos x="140" y="0"/>
                  </a:cxn>
                  <a:cxn ang="0">
                    <a:pos x="0" y="0"/>
                  </a:cxn>
                  <a:cxn ang="0">
                    <a:pos x="0" y="96"/>
                  </a:cxn>
                  <a:cxn ang="0">
                    <a:pos x="0" y="96"/>
                  </a:cxn>
                  <a:cxn ang="0">
                    <a:pos x="2" y="102"/>
                  </a:cxn>
                  <a:cxn ang="0">
                    <a:pos x="4" y="107"/>
                  </a:cxn>
                  <a:cxn ang="0">
                    <a:pos x="9" y="111"/>
                  </a:cxn>
                  <a:cxn ang="0">
                    <a:pos x="17" y="112"/>
                  </a:cxn>
                  <a:cxn ang="0">
                    <a:pos x="334" y="112"/>
                  </a:cxn>
                  <a:cxn ang="0">
                    <a:pos x="334" y="112"/>
                  </a:cxn>
                  <a:cxn ang="0">
                    <a:pos x="341" y="111"/>
                  </a:cxn>
                  <a:cxn ang="0">
                    <a:pos x="347" y="107"/>
                  </a:cxn>
                  <a:cxn ang="0">
                    <a:pos x="350" y="102"/>
                  </a:cxn>
                  <a:cxn ang="0">
                    <a:pos x="350" y="96"/>
                  </a:cxn>
                  <a:cxn ang="0">
                    <a:pos x="350" y="0"/>
                  </a:cxn>
                  <a:cxn ang="0">
                    <a:pos x="211" y="0"/>
                  </a:cxn>
                  <a:cxn ang="0">
                    <a:pos x="211" y="31"/>
                  </a:cxn>
                </a:cxnLst>
                <a:rect l="0" t="0" r="r" b="b"/>
                <a:pathLst>
                  <a:path w="350" h="112">
                    <a:moveTo>
                      <a:pt x="211" y="31"/>
                    </a:moveTo>
                    <a:lnTo>
                      <a:pt x="140" y="31"/>
                    </a:lnTo>
                    <a:lnTo>
                      <a:pt x="140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02"/>
                    </a:lnTo>
                    <a:lnTo>
                      <a:pt x="4" y="107"/>
                    </a:lnTo>
                    <a:lnTo>
                      <a:pt x="9" y="111"/>
                    </a:lnTo>
                    <a:lnTo>
                      <a:pt x="17" y="112"/>
                    </a:lnTo>
                    <a:lnTo>
                      <a:pt x="334" y="112"/>
                    </a:lnTo>
                    <a:lnTo>
                      <a:pt x="334" y="112"/>
                    </a:lnTo>
                    <a:lnTo>
                      <a:pt x="341" y="111"/>
                    </a:lnTo>
                    <a:lnTo>
                      <a:pt x="347" y="107"/>
                    </a:lnTo>
                    <a:lnTo>
                      <a:pt x="350" y="102"/>
                    </a:lnTo>
                    <a:lnTo>
                      <a:pt x="350" y="96"/>
                    </a:lnTo>
                    <a:lnTo>
                      <a:pt x="350" y="0"/>
                    </a:lnTo>
                    <a:lnTo>
                      <a:pt x="211" y="0"/>
                    </a:lnTo>
                    <a:lnTo>
                      <a:pt x="21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71" name="Freeform 97">
                <a:extLst>
                  <a:ext uri="{FF2B5EF4-FFF2-40B4-BE49-F238E27FC236}">
                    <a16:creationId xmlns="" xmlns:a16="http://schemas.microsoft.com/office/drawing/2014/main" id="{97BFFAC2-6223-2D49-8CDA-1492843D3A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52261" y="1554043"/>
                <a:ext cx="363359" cy="137038"/>
              </a:xfrm>
              <a:custGeom>
                <a:avLst/>
                <a:gdLst/>
                <a:ahLst/>
                <a:cxnLst>
                  <a:cxn ang="0">
                    <a:pos x="334" y="42"/>
                  </a:cxn>
                  <a:cxn ang="0">
                    <a:pos x="225" y="42"/>
                  </a:cxn>
                  <a:cxn ang="0">
                    <a:pos x="225" y="42"/>
                  </a:cxn>
                  <a:cxn ang="0">
                    <a:pos x="225" y="5"/>
                  </a:cxn>
                  <a:cxn ang="0">
                    <a:pos x="225" y="5"/>
                  </a:cxn>
                  <a:cxn ang="0">
                    <a:pos x="225" y="2"/>
                  </a:cxn>
                  <a:cxn ang="0">
                    <a:pos x="223" y="0"/>
                  </a:cxn>
                  <a:cxn ang="0">
                    <a:pos x="222" y="0"/>
                  </a:cxn>
                  <a:cxn ang="0">
                    <a:pos x="120" y="0"/>
                  </a:cxn>
                  <a:cxn ang="0">
                    <a:pos x="120" y="0"/>
                  </a:cxn>
                  <a:cxn ang="0">
                    <a:pos x="118" y="2"/>
                  </a:cxn>
                  <a:cxn ang="0">
                    <a:pos x="116" y="4"/>
                  </a:cxn>
                  <a:cxn ang="0">
                    <a:pos x="115" y="5"/>
                  </a:cxn>
                  <a:cxn ang="0">
                    <a:pos x="115" y="5"/>
                  </a:cxn>
                  <a:cxn ang="0">
                    <a:pos x="115" y="42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9" y="42"/>
                  </a:cxn>
                  <a:cxn ang="0">
                    <a:pos x="4" y="45"/>
                  </a:cxn>
                  <a:cxn ang="0">
                    <a:pos x="2" y="51"/>
                  </a:cxn>
                  <a:cxn ang="0">
                    <a:pos x="0" y="58"/>
                  </a:cxn>
                  <a:cxn ang="0">
                    <a:pos x="0" y="130"/>
                  </a:cxn>
                  <a:cxn ang="0">
                    <a:pos x="350" y="130"/>
                  </a:cxn>
                  <a:cxn ang="0">
                    <a:pos x="350" y="58"/>
                  </a:cxn>
                  <a:cxn ang="0">
                    <a:pos x="350" y="58"/>
                  </a:cxn>
                  <a:cxn ang="0">
                    <a:pos x="350" y="51"/>
                  </a:cxn>
                  <a:cxn ang="0">
                    <a:pos x="347" y="45"/>
                  </a:cxn>
                  <a:cxn ang="0">
                    <a:pos x="341" y="42"/>
                  </a:cxn>
                  <a:cxn ang="0">
                    <a:pos x="334" y="42"/>
                  </a:cxn>
                  <a:cxn ang="0">
                    <a:pos x="334" y="42"/>
                  </a:cxn>
                  <a:cxn ang="0">
                    <a:pos x="133" y="42"/>
                  </a:cxn>
                  <a:cxn ang="0">
                    <a:pos x="133" y="13"/>
                  </a:cxn>
                  <a:cxn ang="0">
                    <a:pos x="209" y="13"/>
                  </a:cxn>
                  <a:cxn ang="0">
                    <a:pos x="209" y="42"/>
                  </a:cxn>
                  <a:cxn ang="0">
                    <a:pos x="133" y="42"/>
                  </a:cxn>
                </a:cxnLst>
                <a:rect l="0" t="0" r="r" b="b"/>
                <a:pathLst>
                  <a:path w="350" h="130">
                    <a:moveTo>
                      <a:pt x="334" y="42"/>
                    </a:moveTo>
                    <a:lnTo>
                      <a:pt x="225" y="42"/>
                    </a:lnTo>
                    <a:lnTo>
                      <a:pt x="225" y="42"/>
                    </a:lnTo>
                    <a:lnTo>
                      <a:pt x="225" y="5"/>
                    </a:lnTo>
                    <a:lnTo>
                      <a:pt x="225" y="5"/>
                    </a:lnTo>
                    <a:lnTo>
                      <a:pt x="225" y="2"/>
                    </a:lnTo>
                    <a:lnTo>
                      <a:pt x="223" y="0"/>
                    </a:lnTo>
                    <a:lnTo>
                      <a:pt x="222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18" y="2"/>
                    </a:lnTo>
                    <a:lnTo>
                      <a:pt x="116" y="4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15" y="42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9" y="42"/>
                    </a:lnTo>
                    <a:lnTo>
                      <a:pt x="4" y="45"/>
                    </a:lnTo>
                    <a:lnTo>
                      <a:pt x="2" y="51"/>
                    </a:lnTo>
                    <a:lnTo>
                      <a:pt x="0" y="58"/>
                    </a:lnTo>
                    <a:lnTo>
                      <a:pt x="0" y="130"/>
                    </a:lnTo>
                    <a:lnTo>
                      <a:pt x="350" y="130"/>
                    </a:lnTo>
                    <a:lnTo>
                      <a:pt x="350" y="58"/>
                    </a:lnTo>
                    <a:lnTo>
                      <a:pt x="350" y="58"/>
                    </a:lnTo>
                    <a:lnTo>
                      <a:pt x="350" y="51"/>
                    </a:lnTo>
                    <a:lnTo>
                      <a:pt x="347" y="45"/>
                    </a:lnTo>
                    <a:lnTo>
                      <a:pt x="341" y="42"/>
                    </a:lnTo>
                    <a:lnTo>
                      <a:pt x="334" y="42"/>
                    </a:lnTo>
                    <a:lnTo>
                      <a:pt x="334" y="42"/>
                    </a:lnTo>
                    <a:close/>
                    <a:moveTo>
                      <a:pt x="133" y="42"/>
                    </a:moveTo>
                    <a:lnTo>
                      <a:pt x="133" y="13"/>
                    </a:lnTo>
                    <a:lnTo>
                      <a:pt x="209" y="13"/>
                    </a:lnTo>
                    <a:lnTo>
                      <a:pt x="209" y="42"/>
                    </a:lnTo>
                    <a:lnTo>
                      <a:pt x="133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72" name="Rectangle 98">
                <a:extLst>
                  <a:ext uri="{FF2B5EF4-FFF2-40B4-BE49-F238E27FC236}">
                    <a16:creationId xmlns="" xmlns:a16="http://schemas.microsoft.com/office/drawing/2014/main" id="{AB047C87-07CC-A54C-8F3A-23778D6C5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0062" y="1715997"/>
                <a:ext cx="45679" cy="186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69" name="Freeform 68">
              <a:extLst>
                <a:ext uri="{FF2B5EF4-FFF2-40B4-BE49-F238E27FC236}">
                  <a16:creationId xmlns="" xmlns:a16="http://schemas.microsoft.com/office/drawing/2014/main" id="{8FE30201-3FB7-B042-ACC2-2F0B905379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73095" y="2802903"/>
              <a:ext cx="378645" cy="426288"/>
            </a:xfrm>
            <a:custGeom>
              <a:avLst/>
              <a:gdLst>
                <a:gd name="T0" fmla="*/ 300 w 320"/>
                <a:gd name="T1" fmla="*/ 0 h 360"/>
                <a:gd name="T2" fmla="*/ 256 w 320"/>
                <a:gd name="T3" fmla="*/ 0 h 360"/>
                <a:gd name="T4" fmla="*/ 240 w 320"/>
                <a:gd name="T5" fmla="*/ 20 h 360"/>
                <a:gd name="T6" fmla="*/ 240 w 320"/>
                <a:gd name="T7" fmla="*/ 360 h 360"/>
                <a:gd name="T8" fmla="*/ 320 w 320"/>
                <a:gd name="T9" fmla="*/ 360 h 360"/>
                <a:gd name="T10" fmla="*/ 320 w 320"/>
                <a:gd name="T11" fmla="*/ 20 h 360"/>
                <a:gd name="T12" fmla="*/ 300 w 320"/>
                <a:gd name="T13" fmla="*/ 0 h 360"/>
                <a:gd name="T14" fmla="*/ 180 w 320"/>
                <a:gd name="T15" fmla="*/ 120 h 360"/>
                <a:gd name="T16" fmla="*/ 136 w 320"/>
                <a:gd name="T17" fmla="*/ 120 h 360"/>
                <a:gd name="T18" fmla="*/ 120 w 320"/>
                <a:gd name="T19" fmla="*/ 140 h 360"/>
                <a:gd name="T20" fmla="*/ 120 w 320"/>
                <a:gd name="T21" fmla="*/ 360 h 360"/>
                <a:gd name="T22" fmla="*/ 200 w 320"/>
                <a:gd name="T23" fmla="*/ 360 h 360"/>
                <a:gd name="T24" fmla="*/ 200 w 320"/>
                <a:gd name="T25" fmla="*/ 140 h 360"/>
                <a:gd name="T26" fmla="*/ 180 w 320"/>
                <a:gd name="T27" fmla="*/ 120 h 360"/>
                <a:gd name="T28" fmla="*/ 60 w 320"/>
                <a:gd name="T29" fmla="*/ 240 h 360"/>
                <a:gd name="T30" fmla="*/ 16 w 320"/>
                <a:gd name="T31" fmla="*/ 240 h 360"/>
                <a:gd name="T32" fmla="*/ 0 w 320"/>
                <a:gd name="T33" fmla="*/ 260 h 360"/>
                <a:gd name="T34" fmla="*/ 0 w 320"/>
                <a:gd name="T35" fmla="*/ 360 h 360"/>
                <a:gd name="T36" fmla="*/ 80 w 320"/>
                <a:gd name="T37" fmla="*/ 360 h 360"/>
                <a:gd name="T38" fmla="*/ 80 w 320"/>
                <a:gd name="T39" fmla="*/ 260 h 360"/>
                <a:gd name="T40" fmla="*/ 60 w 320"/>
                <a:gd name="T41" fmla="*/ 24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" h="360">
                  <a:moveTo>
                    <a:pt x="300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45" y="0"/>
                    <a:pt x="240" y="9"/>
                    <a:pt x="240" y="20"/>
                  </a:cubicBezTo>
                  <a:cubicBezTo>
                    <a:pt x="240" y="360"/>
                    <a:pt x="240" y="360"/>
                    <a:pt x="24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9"/>
                    <a:pt x="311" y="0"/>
                    <a:pt x="300" y="0"/>
                  </a:cubicBezTo>
                  <a:close/>
                  <a:moveTo>
                    <a:pt x="180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25" y="120"/>
                    <a:pt x="120" y="129"/>
                    <a:pt x="120" y="140"/>
                  </a:cubicBezTo>
                  <a:cubicBezTo>
                    <a:pt x="120" y="360"/>
                    <a:pt x="120" y="360"/>
                    <a:pt x="120" y="360"/>
                  </a:cubicBezTo>
                  <a:cubicBezTo>
                    <a:pt x="200" y="360"/>
                    <a:pt x="200" y="360"/>
                    <a:pt x="200" y="36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29"/>
                    <a:pt x="191" y="120"/>
                    <a:pt x="180" y="120"/>
                  </a:cubicBezTo>
                  <a:close/>
                  <a:moveTo>
                    <a:pt x="60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5" y="240"/>
                    <a:pt x="0" y="249"/>
                    <a:pt x="0" y="2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249"/>
                    <a:pt x="71" y="240"/>
                    <a:pt x="60" y="24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1E21260E-8F6D-F948-8835-390433852E80}"/>
              </a:ext>
            </a:extLst>
          </p:cNvPr>
          <p:cNvGrpSpPr/>
          <p:nvPr/>
        </p:nvGrpSpPr>
        <p:grpSpPr>
          <a:xfrm>
            <a:off x="796834" y="3318580"/>
            <a:ext cx="2536916" cy="1242927"/>
            <a:chOff x="796834" y="4019224"/>
            <a:chExt cx="2536916" cy="1242927"/>
          </a:xfrm>
        </p:grpSpPr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87A9CB5E-AD64-E941-A4AA-EB311F601E4E}"/>
                </a:ext>
              </a:extLst>
            </p:cNvPr>
            <p:cNvSpPr/>
            <p:nvPr/>
          </p:nvSpPr>
          <p:spPr>
            <a:xfrm>
              <a:off x="796834" y="4308044"/>
              <a:ext cx="253691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400" dirty="0"/>
                <a:t>Замена пола на полимерное покрытие.</a:t>
              </a:r>
            </a:p>
            <a:p>
              <a:pPr lvl="0"/>
              <a:r>
                <a:rPr lang="ru-RU" sz="1400" dirty="0"/>
                <a:t>Косметический ремонт стен и потолков во всех помещениях.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FE848FB4-A593-E14D-A2E7-A99D6114FED4}"/>
                </a:ext>
              </a:extLst>
            </p:cNvPr>
            <p:cNvSpPr txBox="1"/>
            <p:nvPr/>
          </p:nvSpPr>
          <p:spPr>
            <a:xfrm>
              <a:off x="2095198" y="4019224"/>
              <a:ext cx="1238552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/>
              <a:r>
                <a:rPr lang="ru-RU" sz="1600" dirty="0" smtClean="0">
                  <a:solidFill>
                    <a:schemeClr val="accent1"/>
                  </a:solidFill>
                  <a:cs typeface="+mn-ea"/>
                  <a:sym typeface="+mn-lt"/>
                </a:rPr>
                <a:t>Ремонт</a:t>
              </a:r>
              <a:endParaRPr lang="en-US" sz="16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D77D8F31-B796-F44B-908D-AECEC5D95649}"/>
              </a:ext>
            </a:extLst>
          </p:cNvPr>
          <p:cNvGrpSpPr/>
          <p:nvPr/>
        </p:nvGrpSpPr>
        <p:grpSpPr>
          <a:xfrm>
            <a:off x="2786037" y="4767080"/>
            <a:ext cx="3077100" cy="823500"/>
            <a:chOff x="2786037" y="5467724"/>
            <a:chExt cx="3077100" cy="823500"/>
          </a:xfrm>
        </p:grpSpPr>
        <p:sp>
          <p:nvSpPr>
            <p:cNvPr id="79" name="Rectangle 78">
              <a:extLst>
                <a:ext uri="{FF2B5EF4-FFF2-40B4-BE49-F238E27FC236}">
                  <a16:creationId xmlns="" xmlns:a16="http://schemas.microsoft.com/office/drawing/2014/main" id="{16966CF4-D219-E945-A9C2-40D166DA92D4}"/>
                </a:ext>
              </a:extLst>
            </p:cNvPr>
            <p:cNvSpPr/>
            <p:nvPr/>
          </p:nvSpPr>
          <p:spPr>
            <a:xfrm>
              <a:off x="2786037" y="5768004"/>
              <a:ext cx="30771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400" dirty="0" smtClean="0"/>
                <a:t>Замена электроустановок и освещения</a:t>
              </a:r>
              <a:endParaRPr lang="ru-RU" sz="1400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3A7B7B7B-0F8F-B140-B90B-07E9EC94A3C8}"/>
                </a:ext>
              </a:extLst>
            </p:cNvPr>
            <p:cNvSpPr txBox="1"/>
            <p:nvPr/>
          </p:nvSpPr>
          <p:spPr>
            <a:xfrm>
              <a:off x="3930760" y="5467724"/>
              <a:ext cx="1743781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/>
              <a:r>
                <a:rPr lang="ru-RU" sz="1600" dirty="0" smtClean="0">
                  <a:solidFill>
                    <a:schemeClr val="accent2"/>
                  </a:solidFill>
                  <a:cs typeface="+mn-ea"/>
                  <a:sym typeface="+mn-lt"/>
                </a:rPr>
                <a:t>Светильники</a:t>
              </a:r>
              <a:endParaRPr lang="en-US" sz="16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="" xmlns:a16="http://schemas.microsoft.com/office/drawing/2014/main" id="{6276F073-60DE-4C43-9949-C4F182DB7270}"/>
              </a:ext>
            </a:extLst>
          </p:cNvPr>
          <p:cNvGrpSpPr/>
          <p:nvPr/>
        </p:nvGrpSpPr>
        <p:grpSpPr>
          <a:xfrm>
            <a:off x="6086076" y="4767080"/>
            <a:ext cx="3077100" cy="638596"/>
            <a:chOff x="6086076" y="5467724"/>
            <a:chExt cx="3077100" cy="638596"/>
          </a:xfrm>
        </p:grpSpPr>
        <p:sp>
          <p:nvSpPr>
            <p:cNvPr id="82" name="Rectangle 81">
              <a:extLst>
                <a:ext uri="{FF2B5EF4-FFF2-40B4-BE49-F238E27FC236}">
                  <a16:creationId xmlns="" xmlns:a16="http://schemas.microsoft.com/office/drawing/2014/main" id="{2AF5F710-F7E2-C740-91AE-8450D38E0E0E}"/>
                </a:ext>
              </a:extLst>
            </p:cNvPr>
            <p:cNvSpPr/>
            <p:nvPr/>
          </p:nvSpPr>
          <p:spPr>
            <a:xfrm>
              <a:off x="6086076" y="5756544"/>
              <a:ext cx="3077100" cy="349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1400" dirty="0" smtClean="0">
                  <a:cs typeface="+mn-ea"/>
                  <a:sym typeface="+mn-lt"/>
                </a:rPr>
                <a:t>Установка стеллажей</a:t>
              </a:r>
              <a:endParaRPr lang="id-ID" sz="1400" dirty="0">
                <a:cs typeface="+mn-ea"/>
                <a:sym typeface="+mn-lt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D081CFFF-5D35-EC43-B244-0B16B721254C}"/>
                </a:ext>
              </a:extLst>
            </p:cNvPr>
            <p:cNvSpPr txBox="1"/>
            <p:nvPr/>
          </p:nvSpPr>
          <p:spPr>
            <a:xfrm>
              <a:off x="6086076" y="5467724"/>
              <a:ext cx="2219724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ru-RU" sz="1600" dirty="0" smtClean="0">
                  <a:solidFill>
                    <a:schemeClr val="accent4"/>
                  </a:solidFill>
                  <a:cs typeface="+mn-ea"/>
                  <a:sym typeface="+mn-lt"/>
                </a:rPr>
                <a:t>Системы хранения</a:t>
              </a:r>
              <a:endParaRPr lang="en-US" sz="1600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="" xmlns:a16="http://schemas.microsoft.com/office/drawing/2014/main" id="{E5429794-63F4-0F46-9AEB-8D86B3CEC0E0}"/>
              </a:ext>
            </a:extLst>
          </p:cNvPr>
          <p:cNvGrpSpPr/>
          <p:nvPr/>
        </p:nvGrpSpPr>
        <p:grpSpPr>
          <a:xfrm>
            <a:off x="8928828" y="3318580"/>
            <a:ext cx="2466338" cy="638596"/>
            <a:chOff x="8928828" y="4019224"/>
            <a:chExt cx="2466338" cy="638596"/>
          </a:xfrm>
        </p:grpSpPr>
        <p:sp>
          <p:nvSpPr>
            <p:cNvPr id="85" name="Rectangle 84">
              <a:extLst>
                <a:ext uri="{FF2B5EF4-FFF2-40B4-BE49-F238E27FC236}">
                  <a16:creationId xmlns="" xmlns:a16="http://schemas.microsoft.com/office/drawing/2014/main" id="{ED0F6768-B879-E348-858A-02AA9FBA3D4A}"/>
                </a:ext>
              </a:extLst>
            </p:cNvPr>
            <p:cNvSpPr/>
            <p:nvPr/>
          </p:nvSpPr>
          <p:spPr>
            <a:xfrm>
              <a:off x="8928828" y="4308044"/>
              <a:ext cx="2466338" cy="349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1400" dirty="0" smtClean="0">
                  <a:cs typeface="+mn-ea"/>
                  <a:sym typeface="+mn-lt"/>
                </a:rPr>
                <a:t>Создание «живой» стены </a:t>
              </a:r>
              <a:endParaRPr lang="id-ID" sz="1400" dirty="0">
                <a:cs typeface="+mn-ea"/>
                <a:sym typeface="+mn-lt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5106520C-4ABE-BF4B-837E-73508711CEDC}"/>
                </a:ext>
              </a:extLst>
            </p:cNvPr>
            <p:cNvSpPr txBox="1"/>
            <p:nvPr/>
          </p:nvSpPr>
          <p:spPr>
            <a:xfrm>
              <a:off x="8928828" y="4019224"/>
              <a:ext cx="2466338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ru-RU" sz="1600" dirty="0" smtClean="0">
                  <a:solidFill>
                    <a:schemeClr val="accent5"/>
                  </a:solidFill>
                  <a:cs typeface="+mn-ea"/>
                  <a:sym typeface="+mn-lt"/>
                </a:rPr>
                <a:t>Средства и технологии</a:t>
              </a:r>
              <a:endParaRPr lang="en-US" sz="1600" dirty="0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72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Дизайн-проект</a:t>
            </a:r>
            <a:endParaRPr lang="ru-RU" dirty="0"/>
          </a:p>
        </p:txBody>
      </p:sp>
      <p:pic>
        <p:nvPicPr>
          <p:cNvPr id="4" name="Объект 3" descr="https://newtambov.ru/storage/taisia/2016/09/IMG_372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76" y="1264920"/>
            <a:ext cx="10197704" cy="509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60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Дизайн-проект</a:t>
            </a:r>
            <a:endParaRPr lang="ru-RU" dirty="0"/>
          </a:p>
        </p:txBody>
      </p:sp>
      <p:pic>
        <p:nvPicPr>
          <p:cNvPr id="5" name="Рисунок 4" descr="https://luckclub.ru/images/luckclub/2019/09/sportzal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4" y="1186814"/>
            <a:ext cx="4985386" cy="509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tatic.tildacdn.com/tild3732-6638-4865-a534-353366616366/1200px-Calhan_Colora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"/>
          <a:stretch/>
        </p:blipFill>
        <p:spPr bwMode="auto">
          <a:xfrm>
            <a:off x="6080760" y="1231579"/>
            <a:ext cx="5638800" cy="5047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24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«Живая» стена 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903922" y="1036320"/>
            <a:ext cx="10297478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" t="83203"/>
          <a:stretch/>
        </p:blipFill>
        <p:spPr bwMode="auto">
          <a:xfrm>
            <a:off x="579120" y="5100884"/>
            <a:ext cx="7620000" cy="131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98718" y="461819"/>
            <a:ext cx="5917322" cy="601827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Предварительная смета </a:t>
            </a:r>
            <a:endParaRPr lang="ru-RU" sz="4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6" b="25948"/>
          <a:stretch/>
        </p:blipFill>
        <p:spPr bwMode="auto">
          <a:xfrm>
            <a:off x="4389120" y="960119"/>
            <a:ext cx="7433310" cy="414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https://i.pinimg.com/564x/cf/aa/14/cfaa14abbda8e8e1ca0d7a3ec187d4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" y="1553385"/>
            <a:ext cx="3772677" cy="188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t="-1038" r="50000" b="52607"/>
          <a:stretch/>
        </p:blipFill>
        <p:spPr>
          <a:xfrm>
            <a:off x="8199120" y="5096937"/>
            <a:ext cx="2834640" cy="13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Ожидаемый результат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89120" y="1121778"/>
            <a:ext cx="7299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200" dirty="0" smtClean="0"/>
              <a:t>участвовать </a:t>
            </a:r>
            <a:r>
              <a:rPr lang="ru-RU" sz="2200" dirty="0"/>
              <a:t>в увлекательных играх, удовольствие от двигательной деятельности с использованием современного оборудования и спортивного инвентаря, желание заниматься физкультурой и активно действовать в новом пространстве.</a:t>
            </a:r>
          </a:p>
          <a:p>
            <a:pPr lvl="0" algn="just"/>
            <a:endParaRPr lang="ru-RU" sz="2200" dirty="0" smtClean="0"/>
          </a:p>
          <a:p>
            <a:pPr lvl="0" algn="just"/>
            <a:r>
              <a:rPr lang="ru-RU" sz="2200" dirty="0" smtClean="0"/>
              <a:t>удовлетворить </a:t>
            </a:r>
            <a:r>
              <a:rPr lang="ru-RU" sz="2200" dirty="0"/>
              <a:t>запрос на создание современной</a:t>
            </a:r>
            <a:r>
              <a:rPr lang="ru-RU" sz="2200" u="sng" dirty="0"/>
              <a:t> </a:t>
            </a:r>
            <a:r>
              <a:rPr lang="ru-RU" sz="2200" dirty="0"/>
              <a:t>инфраструктуры в дошкольной организации, принимать участие в совместных физкультурно-игровых досугах, выбирать расширенный спектр  дополнительных образовательных услуг с использованием перспективных технологий адаптивной физкультуры и </a:t>
            </a:r>
            <a:r>
              <a:rPr lang="ru-RU" sz="2200" dirty="0" err="1"/>
              <a:t>нейрофитнеса</a:t>
            </a:r>
            <a:r>
              <a:rPr lang="ru-RU" sz="2200" dirty="0"/>
              <a:t>.</a:t>
            </a:r>
          </a:p>
          <a:p>
            <a:pPr algn="just"/>
            <a:endParaRPr lang="ru-RU" sz="1050" dirty="0" smtClean="0"/>
          </a:p>
          <a:p>
            <a:pPr algn="just"/>
            <a:r>
              <a:rPr lang="ru-RU" sz="2200" dirty="0" smtClean="0"/>
              <a:t>расширить </a:t>
            </a:r>
            <a:r>
              <a:rPr lang="ru-RU" sz="2200" dirty="0"/>
              <a:t>возможности организации двигательных практик с дошкольниками, повысить мотивацию к физкультурным </a:t>
            </a:r>
            <a:r>
              <a:rPr lang="ru-RU" sz="2200" dirty="0" smtClean="0"/>
              <a:t>занятиям</a:t>
            </a:r>
            <a:endParaRPr lang="ru-RU" sz="2200" dirty="0"/>
          </a:p>
        </p:txBody>
      </p:sp>
      <p:pic>
        <p:nvPicPr>
          <p:cNvPr id="3074" name="Picture 2" descr="https://i.pinimg.com/564x/83/79/e7/8379e731f72dda1fb23e76bd77c0ae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11" b="98889" l="18667" r="52889">
                        <a14:foregroundMark x1="21778" y1="57333" x2="43111" y2="51111"/>
                        <a14:foregroundMark x1="22000" y1="21333" x2="42667" y2="15556"/>
                        <a14:foregroundMark x1="33778" y1="21778" x2="35111" y2="28444"/>
                        <a14:foregroundMark x1="23556" y1="45556" x2="34222" y2="58667"/>
                        <a14:foregroundMark x1="38667" y1="48444" x2="48667" y2="48667"/>
                        <a14:foregroundMark x1="19556" y1="43333" x2="20667" y2="48444"/>
                        <a14:foregroundMark x1="21778" y1="44000" x2="19556" y2="42667"/>
                        <a14:foregroundMark x1="34444" y1="20222" x2="35111" y2="30667"/>
                        <a14:foregroundMark x1="31333" y1="23111" x2="25333" y2="27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8" r="42711" b="31338"/>
          <a:stretch/>
        </p:blipFill>
        <p:spPr bwMode="auto">
          <a:xfrm>
            <a:off x="2598415" y="1188989"/>
            <a:ext cx="1986331" cy="319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4416" y="176784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ДЕТИ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6719" y="3450044"/>
            <a:ext cx="2377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РОДИТЕЛИ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6718" y="5263604"/>
            <a:ext cx="2377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ПЕДАГОГИ</a:t>
            </a:r>
            <a:endParaRPr lang="ru-RU" sz="3600" b="1" dirty="0"/>
          </a:p>
        </p:txBody>
      </p:sp>
      <p:pic>
        <p:nvPicPr>
          <p:cNvPr id="9" name="Picture 2" descr="https://i.pinimg.com/564x/83/79/e7/8379e731f72dda1fb23e76bd77c0ae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11" b="98889" l="18667" r="52889">
                        <a14:foregroundMark x1="21778" y1="57333" x2="43111" y2="51111"/>
                        <a14:foregroundMark x1="22000" y1="21333" x2="42667" y2="15556"/>
                        <a14:foregroundMark x1="33778" y1="21778" x2="35111" y2="28444"/>
                        <a14:foregroundMark x1="23556" y1="45556" x2="34222" y2="58667"/>
                        <a14:foregroundMark x1="38667" y1="48444" x2="48667" y2="48667"/>
                        <a14:foregroundMark x1="19556" y1="43333" x2="20667" y2="48444"/>
                        <a14:foregroundMark x1="21778" y1="44000" x2="19556" y2="42667"/>
                        <a14:foregroundMark x1="34444" y1="20222" x2="35111" y2="30667"/>
                        <a14:foregroundMark x1="31333" y1="23111" x2="25333" y2="27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8" t="68084" r="42711" b="2751"/>
          <a:stretch/>
        </p:blipFill>
        <p:spPr bwMode="auto">
          <a:xfrm>
            <a:off x="2486680" y="4908589"/>
            <a:ext cx="1986331" cy="135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94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Эффекты  </a:t>
            </a:r>
            <a:endParaRPr lang="ru-RU" sz="4000" b="1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02" y="1108710"/>
            <a:ext cx="11430318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182</Words>
  <Application>Microsoft Office PowerPoint</Application>
  <PresentationFormat>Произвольный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Проблема:</vt:lpstr>
      <vt:lpstr>Решение: создание современного многофункционального пространства в спортивном зале</vt:lpstr>
      <vt:lpstr>Дизайн-проект</vt:lpstr>
      <vt:lpstr>Дизайн-проект</vt:lpstr>
      <vt:lpstr>«Живая» стена </vt:lpstr>
      <vt:lpstr>Предварительная смета </vt:lpstr>
      <vt:lpstr>Ожидаемый результат</vt:lpstr>
      <vt:lpstr>Эффекты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User</cp:lastModifiedBy>
  <cp:revision>11</cp:revision>
  <dcterms:created xsi:type="dcterms:W3CDTF">2023-02-03T11:12:37Z</dcterms:created>
  <dcterms:modified xsi:type="dcterms:W3CDTF">2024-04-19T12:56:17Z</dcterms:modified>
</cp:coreProperties>
</file>